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9"/>
  </p:handoutMasterIdLst>
  <p:sldIdLst>
    <p:sldId id="256" r:id="rId2"/>
    <p:sldId id="291" r:id="rId3"/>
    <p:sldId id="294" r:id="rId4"/>
    <p:sldId id="295" r:id="rId5"/>
    <p:sldId id="292" r:id="rId6"/>
    <p:sldId id="296" r:id="rId7"/>
    <p:sldId id="297" r:id="rId8"/>
    <p:sldId id="301" r:id="rId9"/>
    <p:sldId id="288" r:id="rId10"/>
    <p:sldId id="282" r:id="rId11"/>
    <p:sldId id="303" r:id="rId12"/>
    <p:sldId id="262" r:id="rId13"/>
    <p:sldId id="283" r:id="rId14"/>
    <p:sldId id="289" r:id="rId15"/>
    <p:sldId id="302" r:id="rId16"/>
    <p:sldId id="300" r:id="rId17"/>
    <p:sldId id="299" r:id="rId18"/>
  </p:sldIdLst>
  <p:sldSz cx="12192000" cy="6858000"/>
  <p:notesSz cx="6858000" cy="9144000"/>
  <p:defaultTextStyle>
    <a:defPPr>
      <a:defRPr lang="en-US"/>
    </a:defPPr>
    <a:lvl1pPr marL="0" algn="l" defTabSz="351541" rtl="0" eaLnBrk="1" latinLnBrk="0" hangingPunct="1">
      <a:defRPr sz="1384" kern="1200">
        <a:solidFill>
          <a:schemeClr val="tx1"/>
        </a:solidFill>
        <a:latin typeface="+mn-lt"/>
        <a:ea typeface="+mn-ea"/>
        <a:cs typeface="+mn-cs"/>
      </a:defRPr>
    </a:lvl1pPr>
    <a:lvl2pPr marL="351541" algn="l" defTabSz="351541" rtl="0" eaLnBrk="1" latinLnBrk="0" hangingPunct="1">
      <a:defRPr sz="1384" kern="1200">
        <a:solidFill>
          <a:schemeClr val="tx1"/>
        </a:solidFill>
        <a:latin typeface="+mn-lt"/>
        <a:ea typeface="+mn-ea"/>
        <a:cs typeface="+mn-cs"/>
      </a:defRPr>
    </a:lvl2pPr>
    <a:lvl3pPr marL="703082" algn="l" defTabSz="351541" rtl="0" eaLnBrk="1" latinLnBrk="0" hangingPunct="1">
      <a:defRPr sz="1384" kern="1200">
        <a:solidFill>
          <a:schemeClr val="tx1"/>
        </a:solidFill>
        <a:latin typeface="+mn-lt"/>
        <a:ea typeface="+mn-ea"/>
        <a:cs typeface="+mn-cs"/>
      </a:defRPr>
    </a:lvl3pPr>
    <a:lvl4pPr marL="1054623" algn="l" defTabSz="351541" rtl="0" eaLnBrk="1" latinLnBrk="0" hangingPunct="1">
      <a:defRPr sz="1384" kern="1200">
        <a:solidFill>
          <a:schemeClr val="tx1"/>
        </a:solidFill>
        <a:latin typeface="+mn-lt"/>
        <a:ea typeface="+mn-ea"/>
        <a:cs typeface="+mn-cs"/>
      </a:defRPr>
    </a:lvl4pPr>
    <a:lvl5pPr marL="1406164" algn="l" defTabSz="351541" rtl="0" eaLnBrk="1" latinLnBrk="0" hangingPunct="1">
      <a:defRPr sz="1384" kern="1200">
        <a:solidFill>
          <a:schemeClr val="tx1"/>
        </a:solidFill>
        <a:latin typeface="+mn-lt"/>
        <a:ea typeface="+mn-ea"/>
        <a:cs typeface="+mn-cs"/>
      </a:defRPr>
    </a:lvl5pPr>
    <a:lvl6pPr marL="1757705" algn="l" defTabSz="351541" rtl="0" eaLnBrk="1" latinLnBrk="0" hangingPunct="1">
      <a:defRPr sz="1384" kern="1200">
        <a:solidFill>
          <a:schemeClr val="tx1"/>
        </a:solidFill>
        <a:latin typeface="+mn-lt"/>
        <a:ea typeface="+mn-ea"/>
        <a:cs typeface="+mn-cs"/>
      </a:defRPr>
    </a:lvl6pPr>
    <a:lvl7pPr marL="2109246" algn="l" defTabSz="351541" rtl="0" eaLnBrk="1" latinLnBrk="0" hangingPunct="1">
      <a:defRPr sz="1384" kern="1200">
        <a:solidFill>
          <a:schemeClr val="tx1"/>
        </a:solidFill>
        <a:latin typeface="+mn-lt"/>
        <a:ea typeface="+mn-ea"/>
        <a:cs typeface="+mn-cs"/>
      </a:defRPr>
    </a:lvl7pPr>
    <a:lvl8pPr marL="2460788" algn="l" defTabSz="351541" rtl="0" eaLnBrk="1" latinLnBrk="0" hangingPunct="1">
      <a:defRPr sz="1384" kern="1200">
        <a:solidFill>
          <a:schemeClr val="tx1"/>
        </a:solidFill>
        <a:latin typeface="+mn-lt"/>
        <a:ea typeface="+mn-ea"/>
        <a:cs typeface="+mn-cs"/>
      </a:defRPr>
    </a:lvl8pPr>
    <a:lvl9pPr marL="2812329" algn="l" defTabSz="351541" rtl="0" eaLnBrk="1" latinLnBrk="0" hangingPunct="1">
      <a:defRPr sz="13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/>
    <p:restoredTop sz="95897"/>
  </p:normalViewPr>
  <p:slideViewPr>
    <p:cSldViewPr snapToGrid="0" snapToObjects="1">
      <p:cViewPr>
        <p:scale>
          <a:sx n="110" d="100"/>
          <a:sy n="110" d="100"/>
        </p:scale>
        <p:origin x="712" y="1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9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997E-2BCD-2241-BF5A-9D7946471A8C}" type="datetimeFigureOut">
              <a:rPr lang="ru-RU" smtClean="0"/>
              <a:t>06.12.17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31FF6-B351-BF40-B352-7FB2703B5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125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0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1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2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4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85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1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47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77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885">
                <a:solidFill>
                  <a:schemeClr val="tx1">
                    <a:tint val="75000"/>
                  </a:schemeClr>
                </a:solidFill>
              </a:defRPr>
            </a:lvl1pPr>
            <a:lvl2pPr marL="430922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2pPr>
            <a:lvl3pPr marL="861845" indent="0">
              <a:buNone/>
              <a:defRPr sz="1508">
                <a:solidFill>
                  <a:schemeClr val="tx1">
                    <a:tint val="75000"/>
                  </a:schemeClr>
                </a:solidFill>
              </a:defRPr>
            </a:lvl3pPr>
            <a:lvl4pPr marL="1292768" indent="0">
              <a:buNone/>
              <a:defRPr sz="1319">
                <a:solidFill>
                  <a:schemeClr val="tx1">
                    <a:tint val="75000"/>
                  </a:schemeClr>
                </a:solidFill>
              </a:defRPr>
            </a:lvl4pPr>
            <a:lvl5pPr marL="1723690" indent="0">
              <a:buNone/>
              <a:defRPr sz="1319">
                <a:solidFill>
                  <a:schemeClr val="tx1">
                    <a:tint val="75000"/>
                  </a:schemeClr>
                </a:solidFill>
              </a:defRPr>
            </a:lvl5pPr>
            <a:lvl6pPr marL="2154612" indent="0">
              <a:buNone/>
              <a:defRPr sz="1319">
                <a:solidFill>
                  <a:schemeClr val="tx1">
                    <a:tint val="75000"/>
                  </a:schemeClr>
                </a:solidFill>
              </a:defRPr>
            </a:lvl6pPr>
            <a:lvl7pPr marL="2585534" indent="0">
              <a:buNone/>
              <a:defRPr sz="1319">
                <a:solidFill>
                  <a:schemeClr val="tx1">
                    <a:tint val="75000"/>
                  </a:schemeClr>
                </a:solidFill>
              </a:defRPr>
            </a:lvl7pPr>
            <a:lvl8pPr marL="3016457" indent="0">
              <a:buNone/>
              <a:defRPr sz="1319">
                <a:solidFill>
                  <a:schemeClr val="tx1">
                    <a:tint val="75000"/>
                  </a:schemeClr>
                </a:solidFill>
              </a:defRPr>
            </a:lvl8pPr>
            <a:lvl9pPr marL="3447380" indent="0">
              <a:buNone/>
              <a:defRPr sz="13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639"/>
            </a:lvl1pPr>
            <a:lvl2pPr>
              <a:defRPr sz="2262"/>
            </a:lvl2pPr>
            <a:lvl3pPr>
              <a:defRPr sz="1885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639"/>
            </a:lvl1pPr>
            <a:lvl2pPr>
              <a:defRPr sz="2262"/>
            </a:lvl2pPr>
            <a:lvl3pPr>
              <a:defRPr sz="1885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262" b="1"/>
            </a:lvl1pPr>
            <a:lvl2pPr marL="430922" indent="0">
              <a:buNone/>
              <a:defRPr sz="1885" b="1"/>
            </a:lvl2pPr>
            <a:lvl3pPr marL="861845" indent="0">
              <a:buNone/>
              <a:defRPr sz="1697" b="1"/>
            </a:lvl3pPr>
            <a:lvl4pPr marL="1292768" indent="0">
              <a:buNone/>
              <a:defRPr sz="1508" b="1"/>
            </a:lvl4pPr>
            <a:lvl5pPr marL="1723690" indent="0">
              <a:buNone/>
              <a:defRPr sz="1508" b="1"/>
            </a:lvl5pPr>
            <a:lvl6pPr marL="2154612" indent="0">
              <a:buNone/>
              <a:defRPr sz="1508" b="1"/>
            </a:lvl6pPr>
            <a:lvl7pPr marL="2585534" indent="0">
              <a:buNone/>
              <a:defRPr sz="1508" b="1"/>
            </a:lvl7pPr>
            <a:lvl8pPr marL="3016457" indent="0">
              <a:buNone/>
              <a:defRPr sz="1508" b="1"/>
            </a:lvl8pPr>
            <a:lvl9pPr marL="3447380" indent="0">
              <a:buNone/>
              <a:defRPr sz="15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7" cy="3951288"/>
          </a:xfrm>
        </p:spPr>
        <p:txBody>
          <a:bodyPr/>
          <a:lstStyle>
            <a:lvl1pPr>
              <a:defRPr sz="2262"/>
            </a:lvl1pPr>
            <a:lvl2pPr>
              <a:defRPr sz="1885"/>
            </a:lvl2pPr>
            <a:lvl3pPr>
              <a:defRPr sz="1697"/>
            </a:lvl3pPr>
            <a:lvl4pPr>
              <a:defRPr sz="1508"/>
            </a:lvl4pPr>
            <a:lvl5pPr>
              <a:defRPr sz="1508"/>
            </a:lvl5pPr>
            <a:lvl6pPr>
              <a:defRPr sz="1508"/>
            </a:lvl6pPr>
            <a:lvl7pPr>
              <a:defRPr sz="1508"/>
            </a:lvl7pPr>
            <a:lvl8pPr>
              <a:defRPr sz="1508"/>
            </a:lvl8pPr>
            <a:lvl9pPr>
              <a:defRPr sz="15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262" b="1"/>
            </a:lvl1pPr>
            <a:lvl2pPr marL="430922" indent="0">
              <a:buNone/>
              <a:defRPr sz="1885" b="1"/>
            </a:lvl2pPr>
            <a:lvl3pPr marL="861845" indent="0">
              <a:buNone/>
              <a:defRPr sz="1697" b="1"/>
            </a:lvl3pPr>
            <a:lvl4pPr marL="1292768" indent="0">
              <a:buNone/>
              <a:defRPr sz="1508" b="1"/>
            </a:lvl4pPr>
            <a:lvl5pPr marL="1723690" indent="0">
              <a:buNone/>
              <a:defRPr sz="1508" b="1"/>
            </a:lvl5pPr>
            <a:lvl6pPr marL="2154612" indent="0">
              <a:buNone/>
              <a:defRPr sz="1508" b="1"/>
            </a:lvl6pPr>
            <a:lvl7pPr marL="2585534" indent="0">
              <a:buNone/>
              <a:defRPr sz="1508" b="1"/>
            </a:lvl7pPr>
            <a:lvl8pPr marL="3016457" indent="0">
              <a:buNone/>
              <a:defRPr sz="1508" b="1"/>
            </a:lvl8pPr>
            <a:lvl9pPr marL="3447380" indent="0">
              <a:buNone/>
              <a:defRPr sz="15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6"/>
            <a:ext cx="5389033" cy="3951288"/>
          </a:xfrm>
        </p:spPr>
        <p:txBody>
          <a:bodyPr/>
          <a:lstStyle>
            <a:lvl1pPr>
              <a:defRPr sz="2262"/>
            </a:lvl1pPr>
            <a:lvl2pPr>
              <a:defRPr sz="1885"/>
            </a:lvl2pPr>
            <a:lvl3pPr>
              <a:defRPr sz="1697"/>
            </a:lvl3pPr>
            <a:lvl4pPr>
              <a:defRPr sz="1508"/>
            </a:lvl4pPr>
            <a:lvl5pPr>
              <a:defRPr sz="1508"/>
            </a:lvl5pPr>
            <a:lvl6pPr>
              <a:defRPr sz="1508"/>
            </a:lvl6pPr>
            <a:lvl7pPr>
              <a:defRPr sz="1508"/>
            </a:lvl7pPr>
            <a:lvl8pPr>
              <a:defRPr sz="1508"/>
            </a:lvl8pPr>
            <a:lvl9pPr>
              <a:defRPr sz="150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88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016"/>
            </a:lvl1pPr>
            <a:lvl2pPr>
              <a:defRPr sz="2639"/>
            </a:lvl2pPr>
            <a:lvl3pPr>
              <a:defRPr sz="2262"/>
            </a:lvl3pPr>
            <a:lvl4pPr>
              <a:defRPr sz="1885"/>
            </a:lvl4pPr>
            <a:lvl5pPr>
              <a:defRPr sz="1885"/>
            </a:lvl5pPr>
            <a:lvl6pPr>
              <a:defRPr sz="1885"/>
            </a:lvl6pPr>
            <a:lvl7pPr>
              <a:defRPr sz="1885"/>
            </a:lvl7pPr>
            <a:lvl8pPr>
              <a:defRPr sz="1885"/>
            </a:lvl8pPr>
            <a:lvl9pPr>
              <a:defRPr sz="18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319"/>
            </a:lvl1pPr>
            <a:lvl2pPr marL="430922" indent="0">
              <a:buNone/>
              <a:defRPr sz="1131"/>
            </a:lvl2pPr>
            <a:lvl3pPr marL="861845" indent="0">
              <a:buNone/>
              <a:defRPr sz="943"/>
            </a:lvl3pPr>
            <a:lvl4pPr marL="1292768" indent="0">
              <a:buNone/>
              <a:defRPr sz="848"/>
            </a:lvl4pPr>
            <a:lvl5pPr marL="1723690" indent="0">
              <a:buNone/>
              <a:defRPr sz="848"/>
            </a:lvl5pPr>
            <a:lvl6pPr marL="2154612" indent="0">
              <a:buNone/>
              <a:defRPr sz="848"/>
            </a:lvl6pPr>
            <a:lvl7pPr marL="2585534" indent="0">
              <a:buNone/>
              <a:defRPr sz="848"/>
            </a:lvl7pPr>
            <a:lvl8pPr marL="3016457" indent="0">
              <a:buNone/>
              <a:defRPr sz="848"/>
            </a:lvl8pPr>
            <a:lvl9pPr marL="3447380" indent="0">
              <a:buNone/>
              <a:defRPr sz="8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88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16"/>
            </a:lvl1pPr>
            <a:lvl2pPr marL="430922" indent="0">
              <a:buNone/>
              <a:defRPr sz="2639"/>
            </a:lvl2pPr>
            <a:lvl3pPr marL="861845" indent="0">
              <a:buNone/>
              <a:defRPr sz="2262"/>
            </a:lvl3pPr>
            <a:lvl4pPr marL="1292768" indent="0">
              <a:buNone/>
              <a:defRPr sz="1885"/>
            </a:lvl4pPr>
            <a:lvl5pPr marL="1723690" indent="0">
              <a:buNone/>
              <a:defRPr sz="1885"/>
            </a:lvl5pPr>
            <a:lvl6pPr marL="2154612" indent="0">
              <a:buNone/>
              <a:defRPr sz="1885"/>
            </a:lvl6pPr>
            <a:lvl7pPr marL="2585534" indent="0">
              <a:buNone/>
              <a:defRPr sz="1885"/>
            </a:lvl7pPr>
            <a:lvl8pPr marL="3016457" indent="0">
              <a:buNone/>
              <a:defRPr sz="1885"/>
            </a:lvl8pPr>
            <a:lvl9pPr marL="3447380" indent="0">
              <a:buNone/>
              <a:defRPr sz="188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19"/>
            </a:lvl1pPr>
            <a:lvl2pPr marL="430922" indent="0">
              <a:buNone/>
              <a:defRPr sz="1131"/>
            </a:lvl2pPr>
            <a:lvl3pPr marL="861845" indent="0">
              <a:buNone/>
              <a:defRPr sz="943"/>
            </a:lvl3pPr>
            <a:lvl4pPr marL="1292768" indent="0">
              <a:buNone/>
              <a:defRPr sz="848"/>
            </a:lvl4pPr>
            <a:lvl5pPr marL="1723690" indent="0">
              <a:buNone/>
              <a:defRPr sz="848"/>
            </a:lvl5pPr>
            <a:lvl6pPr marL="2154612" indent="0">
              <a:buNone/>
              <a:defRPr sz="848"/>
            </a:lvl6pPr>
            <a:lvl7pPr marL="2585534" indent="0">
              <a:buNone/>
              <a:defRPr sz="848"/>
            </a:lvl7pPr>
            <a:lvl8pPr marL="3016457" indent="0">
              <a:buNone/>
              <a:defRPr sz="848"/>
            </a:lvl8pPr>
            <a:lvl9pPr marL="3447380" indent="0">
              <a:buNone/>
              <a:defRPr sz="8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3D1B2-57BA-0F45-BF9A-6EE8917EAE57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D97D-9D1F-2D44-84C5-7F3BD06AB7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975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0922" rtl="0" eaLnBrk="1" latinLnBrk="0" hangingPunct="1">
        <a:spcBef>
          <a:spcPct val="0"/>
        </a:spcBef>
        <a:buNone/>
        <a:defRPr sz="41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192" indent="-323192" algn="l" defTabSz="430922" rtl="0" eaLnBrk="1" latinLnBrk="0" hangingPunct="1">
        <a:spcBef>
          <a:spcPct val="20000"/>
        </a:spcBef>
        <a:buFont typeface="Arial"/>
        <a:buChar char="•"/>
        <a:defRPr sz="3016" kern="1200">
          <a:solidFill>
            <a:schemeClr val="tx1"/>
          </a:solidFill>
          <a:latin typeface="+mn-lt"/>
          <a:ea typeface="+mn-ea"/>
          <a:cs typeface="+mn-cs"/>
        </a:defRPr>
      </a:lvl1pPr>
      <a:lvl2pPr marL="700249" indent="-269327" algn="l" defTabSz="430922" rtl="0" eaLnBrk="1" latinLnBrk="0" hangingPunct="1">
        <a:spcBef>
          <a:spcPct val="20000"/>
        </a:spcBef>
        <a:buFont typeface="Arial"/>
        <a:buChar char="–"/>
        <a:defRPr sz="2639" kern="1200">
          <a:solidFill>
            <a:schemeClr val="tx1"/>
          </a:solidFill>
          <a:latin typeface="+mn-lt"/>
          <a:ea typeface="+mn-ea"/>
          <a:cs typeface="+mn-cs"/>
        </a:defRPr>
      </a:lvl2pPr>
      <a:lvl3pPr marL="1077306" indent="-215462" algn="l" defTabSz="430922" rtl="0" eaLnBrk="1" latinLnBrk="0" hangingPunct="1">
        <a:spcBef>
          <a:spcPct val="20000"/>
        </a:spcBef>
        <a:buFont typeface="Arial"/>
        <a:buChar char="•"/>
        <a:defRPr sz="2262" kern="1200">
          <a:solidFill>
            <a:schemeClr val="tx1"/>
          </a:solidFill>
          <a:latin typeface="+mn-lt"/>
          <a:ea typeface="+mn-ea"/>
          <a:cs typeface="+mn-cs"/>
        </a:defRPr>
      </a:lvl3pPr>
      <a:lvl4pPr marL="1508228" indent="-215462" algn="l" defTabSz="430922" rtl="0" eaLnBrk="1" latinLnBrk="0" hangingPunct="1">
        <a:spcBef>
          <a:spcPct val="20000"/>
        </a:spcBef>
        <a:buFont typeface="Arial"/>
        <a:buChar char="–"/>
        <a:defRPr sz="1885" kern="1200">
          <a:solidFill>
            <a:schemeClr val="tx1"/>
          </a:solidFill>
          <a:latin typeface="+mn-lt"/>
          <a:ea typeface="+mn-ea"/>
          <a:cs typeface="+mn-cs"/>
        </a:defRPr>
      </a:lvl4pPr>
      <a:lvl5pPr marL="1939151" indent="-215462" algn="l" defTabSz="430922" rtl="0" eaLnBrk="1" latinLnBrk="0" hangingPunct="1">
        <a:spcBef>
          <a:spcPct val="20000"/>
        </a:spcBef>
        <a:buFont typeface="Arial"/>
        <a:buChar char="»"/>
        <a:defRPr sz="1885" kern="1200">
          <a:solidFill>
            <a:schemeClr val="tx1"/>
          </a:solidFill>
          <a:latin typeface="+mn-lt"/>
          <a:ea typeface="+mn-ea"/>
          <a:cs typeface="+mn-cs"/>
        </a:defRPr>
      </a:lvl5pPr>
      <a:lvl6pPr marL="2370074" indent="-215462" algn="l" defTabSz="430922" rtl="0" eaLnBrk="1" latinLnBrk="0" hangingPunct="1">
        <a:spcBef>
          <a:spcPct val="20000"/>
        </a:spcBef>
        <a:buFont typeface="Arial"/>
        <a:buChar char="•"/>
        <a:defRPr sz="1885" kern="1200">
          <a:solidFill>
            <a:schemeClr val="tx1"/>
          </a:solidFill>
          <a:latin typeface="+mn-lt"/>
          <a:ea typeface="+mn-ea"/>
          <a:cs typeface="+mn-cs"/>
        </a:defRPr>
      </a:lvl6pPr>
      <a:lvl7pPr marL="2800996" indent="-215462" algn="l" defTabSz="430922" rtl="0" eaLnBrk="1" latinLnBrk="0" hangingPunct="1">
        <a:spcBef>
          <a:spcPct val="20000"/>
        </a:spcBef>
        <a:buFont typeface="Arial"/>
        <a:buChar char="•"/>
        <a:defRPr sz="1885" kern="1200">
          <a:solidFill>
            <a:schemeClr val="tx1"/>
          </a:solidFill>
          <a:latin typeface="+mn-lt"/>
          <a:ea typeface="+mn-ea"/>
          <a:cs typeface="+mn-cs"/>
        </a:defRPr>
      </a:lvl7pPr>
      <a:lvl8pPr marL="3231918" indent="-215462" algn="l" defTabSz="430922" rtl="0" eaLnBrk="1" latinLnBrk="0" hangingPunct="1">
        <a:spcBef>
          <a:spcPct val="20000"/>
        </a:spcBef>
        <a:buFont typeface="Arial"/>
        <a:buChar char="•"/>
        <a:defRPr sz="1885" kern="1200">
          <a:solidFill>
            <a:schemeClr val="tx1"/>
          </a:solidFill>
          <a:latin typeface="+mn-lt"/>
          <a:ea typeface="+mn-ea"/>
          <a:cs typeface="+mn-cs"/>
        </a:defRPr>
      </a:lvl8pPr>
      <a:lvl9pPr marL="3662841" indent="-215462" algn="l" defTabSz="430922" rtl="0" eaLnBrk="1" latinLnBrk="0" hangingPunct="1">
        <a:spcBef>
          <a:spcPct val="20000"/>
        </a:spcBef>
        <a:buFont typeface="Arial"/>
        <a:buChar char="•"/>
        <a:defRPr sz="18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0922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0922" algn="l" defTabSz="430922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1845" algn="l" defTabSz="430922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2768" algn="l" defTabSz="430922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3690" algn="l" defTabSz="430922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4612" algn="l" defTabSz="430922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5534" algn="l" defTabSz="430922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6457" algn="l" defTabSz="430922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380" algn="l" defTabSz="430922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5" y="41549"/>
            <a:ext cx="11320042" cy="66757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5490" y="3135762"/>
            <a:ext cx="287052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dirty="0" smtClean="0">
                <a:latin typeface="Avenir Next" charset="0"/>
                <a:ea typeface="Avenir Next" charset="0"/>
                <a:cs typeface="Avenir Next" charset="0"/>
              </a:rPr>
              <a:t>МЕДИАКИТ</a:t>
            </a:r>
          </a:p>
          <a:p>
            <a:r>
              <a:rPr lang="en-US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2017</a:t>
            </a:r>
            <a:endParaRPr lang="ru-RU" sz="3000" b="1" dirty="0">
              <a:solidFill>
                <a:schemeClr val="tx1">
                  <a:lumMod val="50000"/>
                  <a:lumOff val="50000"/>
                </a:schemeClr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66" y="3084813"/>
            <a:ext cx="3948896" cy="916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Сквозное размещение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651000"/>
            <a:ext cx="10058400" cy="32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Главная страница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30300"/>
            <a:ext cx="6534912" cy="459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В статьях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181100"/>
            <a:ext cx="10058400" cy="43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68" y="1114787"/>
            <a:ext cx="5931394" cy="3827603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5" y="1114787"/>
            <a:ext cx="2295992" cy="123732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err="1" smtClean="0">
                <a:latin typeface="Avenir Next" charset="0"/>
                <a:ea typeface="Avenir Next" charset="0"/>
                <a:cs typeface="Avenir Next" charset="0"/>
              </a:rPr>
              <a:t>Брендирование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Баннеры для мобильной версии </a:t>
            </a:r>
            <a:r>
              <a:rPr lang="en-US" sz="2600" dirty="0" smtClean="0">
                <a:latin typeface="Avenir Next" charset="0"/>
                <a:ea typeface="Avenir Next" charset="0"/>
                <a:cs typeface="Avenir Next" charset="0"/>
              </a:rPr>
              <a:t>| </a:t>
            </a:r>
            <a:r>
              <a:rPr lang="en-US" sz="2600" dirty="0" err="1" smtClean="0">
                <a:latin typeface="Avenir Next" charset="0"/>
                <a:ea typeface="Avenir Next" charset="0"/>
                <a:cs typeface="Avenir Next" charset="0"/>
              </a:rPr>
              <a:t>m.vz.ru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612900"/>
            <a:ext cx="9064752" cy="36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5" y="0"/>
            <a:ext cx="10359343" cy="6109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5726" y="2760050"/>
            <a:ext cx="4531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smtClean="0">
                <a:latin typeface="Avenir Next" charset="0"/>
                <a:ea typeface="Avenir Next" charset="0"/>
                <a:cs typeface="Avenir Next" charset="0"/>
              </a:rPr>
              <a:t>Текстовая реклама</a:t>
            </a:r>
          </a:p>
          <a:p>
            <a:pPr algn="r"/>
            <a:endParaRPr lang="ru-RU" sz="40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30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4" y="1288245"/>
            <a:ext cx="2893667" cy="19291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0784" y="4291994"/>
            <a:ext cx="444873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500" dirty="0">
                <a:solidFill>
                  <a:srgbClr val="0F1111"/>
                </a:solidFill>
              </a:rPr>
              <a:t>Публикации с </a:t>
            </a:r>
            <a:r>
              <a:rPr lang="ru-RU" sz="1500" dirty="0" smtClean="0">
                <a:solidFill>
                  <a:srgbClr val="0F1111"/>
                </a:solidFill>
              </a:rPr>
              <a:t>пометкой </a:t>
            </a:r>
            <a:r>
              <a:rPr lang="ru-RU" sz="1500" dirty="0">
                <a:solidFill>
                  <a:srgbClr val="0F1111"/>
                </a:solidFill>
              </a:rPr>
              <a:t>«На правах рекламы» или </a:t>
            </a:r>
            <a:r>
              <a:rPr lang="ru-RU" sz="1500" dirty="0" smtClean="0">
                <a:solidFill>
                  <a:srgbClr val="0F1111"/>
                </a:solidFill>
              </a:rPr>
              <a:t>значком </a:t>
            </a:r>
            <a:r>
              <a:rPr lang="ru-RU" sz="1500" dirty="0">
                <a:solidFill>
                  <a:srgbClr val="0F1111"/>
                </a:solidFill>
              </a:rPr>
              <a:t>«А</a:t>
            </a:r>
            <a:r>
              <a:rPr lang="ru-RU" sz="1500" dirty="0" smtClean="0">
                <a:solidFill>
                  <a:srgbClr val="0F1111"/>
                </a:solidFill>
              </a:rPr>
              <a:t>»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>
                <a:solidFill>
                  <a:srgbClr val="0F1111"/>
                </a:solidFill>
              </a:rPr>
              <a:t>Индексируются поисковиками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>
                <a:solidFill>
                  <a:srgbClr val="0F1111"/>
                </a:solidFill>
              </a:rPr>
              <a:t>Верстка </a:t>
            </a:r>
            <a:r>
              <a:rPr lang="ru-RU" sz="1500" dirty="0">
                <a:solidFill>
                  <a:srgbClr val="0F1111"/>
                </a:solidFill>
              </a:rPr>
              <a:t>и хранение в </a:t>
            </a:r>
            <a:r>
              <a:rPr lang="ru-RU" sz="1500" dirty="0" smtClean="0">
                <a:solidFill>
                  <a:srgbClr val="0F1111"/>
                </a:solidFill>
              </a:rPr>
              <a:t>архиве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>
                <a:solidFill>
                  <a:srgbClr val="0F1111"/>
                </a:solidFill>
              </a:rPr>
              <a:t>Анонсирование на главной: сутки</a:t>
            </a:r>
            <a:endParaRPr lang="en-US" sz="1500" dirty="0" smtClean="0">
              <a:solidFill>
                <a:srgbClr val="0F111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571281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Текстовые рекламные материалы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151565" y="1153338"/>
            <a:ext cx="12876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Avenir Next" charset="0"/>
                <a:ea typeface="Avenir Next" charset="0"/>
                <a:cs typeface="Avenir Next" charset="0"/>
              </a:rPr>
              <a:t>Анонс статьи в «тройках»</a:t>
            </a:r>
            <a:endParaRPr lang="ru-RU" sz="13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06782" y="3449251"/>
            <a:ext cx="155025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Avenir Next" charset="0"/>
                <a:ea typeface="Avenir Next" charset="0"/>
                <a:cs typeface="Avenir Next" charset="0"/>
              </a:rPr>
              <a:t>Анонс статьи/интервью в плашках</a:t>
            </a:r>
            <a:endParaRPr lang="ru-RU" sz="13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93060" y="5221886"/>
            <a:ext cx="14098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Avenir Next" charset="0"/>
                <a:ea typeface="Avenir Next" charset="0"/>
                <a:cs typeface="Avenir Next" charset="0"/>
              </a:rPr>
              <a:t>Анонс в «Новостях дня»</a:t>
            </a:r>
            <a:endParaRPr lang="ru-RU" sz="13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132109" y="5121858"/>
            <a:ext cx="153897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smtClean="0">
                <a:latin typeface="Avenir Next" charset="0"/>
                <a:ea typeface="Avenir Next" charset="0"/>
                <a:cs typeface="Avenir Next" charset="0"/>
              </a:rPr>
              <a:t>Статья/интервью </a:t>
            </a:r>
            <a:r>
              <a:rPr lang="ru-RU" sz="1300" dirty="0" smtClean="0">
                <a:latin typeface="Avenir Next" charset="0"/>
                <a:ea typeface="Avenir Next" charset="0"/>
                <a:cs typeface="Avenir Next" charset="0"/>
              </a:rPr>
              <a:t>в центральной колонке</a:t>
            </a:r>
            <a:endParaRPr lang="ru-RU" sz="13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132109" y="2699480"/>
            <a:ext cx="12876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Avenir Next" charset="0"/>
                <a:ea typeface="Avenir Next" charset="0"/>
                <a:cs typeface="Avenir Next" charset="0"/>
              </a:rPr>
              <a:t>Рубрика «Мнения»</a:t>
            </a:r>
            <a:endParaRPr lang="ru-RU" sz="1300" dirty="0">
              <a:latin typeface="Avenir Next" charset="0"/>
              <a:ea typeface="Avenir Next" charset="0"/>
              <a:cs typeface="Avenir Next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702944" y="500916"/>
            <a:ext cx="3402959" cy="5231961"/>
            <a:chOff x="6702944" y="500916"/>
            <a:chExt cx="3402959" cy="523196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6702945" y="500916"/>
              <a:ext cx="3402958" cy="5231961"/>
              <a:chOff x="6192453" y="1182570"/>
              <a:chExt cx="3044144" cy="5019992"/>
            </a:xfrm>
          </p:grpSpPr>
          <p:pic>
            <p:nvPicPr>
              <p:cNvPr id="11" name="Изображение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2453" y="1654254"/>
                <a:ext cx="3044143" cy="454830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10" name="Изображение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2454" y="1182570"/>
                <a:ext cx="3044143" cy="47168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sp>
          <p:nvSpPr>
            <p:cNvPr id="32" name="Рамка 31"/>
            <p:cNvSpPr/>
            <p:nvPr/>
          </p:nvSpPr>
          <p:spPr>
            <a:xfrm>
              <a:off x="7511970" y="4710896"/>
              <a:ext cx="1759352" cy="1021981"/>
            </a:xfrm>
            <a:prstGeom prst="frame">
              <a:avLst>
                <a:gd name="adj1" fmla="val 230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6" name="Рамка 35"/>
            <p:cNvSpPr/>
            <p:nvPr/>
          </p:nvSpPr>
          <p:spPr>
            <a:xfrm>
              <a:off x="9183463" y="2699480"/>
              <a:ext cx="922439" cy="1027568"/>
            </a:xfrm>
            <a:prstGeom prst="frame">
              <a:avLst>
                <a:gd name="adj1" fmla="val 230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7" name="Рамка 36"/>
            <p:cNvSpPr/>
            <p:nvPr/>
          </p:nvSpPr>
          <p:spPr>
            <a:xfrm>
              <a:off x="9183462" y="1288245"/>
              <a:ext cx="794115" cy="249494"/>
            </a:xfrm>
            <a:prstGeom prst="frame">
              <a:avLst>
                <a:gd name="adj1" fmla="val 230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8" name="Рамка 37"/>
            <p:cNvSpPr/>
            <p:nvPr/>
          </p:nvSpPr>
          <p:spPr>
            <a:xfrm>
              <a:off x="6702944" y="5036658"/>
              <a:ext cx="809025" cy="696219"/>
            </a:xfrm>
            <a:prstGeom prst="frame">
              <a:avLst>
                <a:gd name="adj1" fmla="val 230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1" name="Рамка 40"/>
            <p:cNvSpPr/>
            <p:nvPr/>
          </p:nvSpPr>
          <p:spPr>
            <a:xfrm>
              <a:off x="6702944" y="3545520"/>
              <a:ext cx="838057" cy="830225"/>
            </a:xfrm>
            <a:prstGeom prst="frame">
              <a:avLst>
                <a:gd name="adj1" fmla="val 230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2" name="Рамка 41"/>
            <p:cNvSpPr/>
            <p:nvPr/>
          </p:nvSpPr>
          <p:spPr>
            <a:xfrm>
              <a:off x="9160312" y="1269278"/>
              <a:ext cx="838057" cy="260565"/>
            </a:xfrm>
            <a:prstGeom prst="frame">
              <a:avLst>
                <a:gd name="adj1" fmla="val 230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2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5" y="0"/>
            <a:ext cx="10359343" cy="6109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6563" y="2728325"/>
            <a:ext cx="62040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 smtClean="0">
                <a:latin typeface="Avenir Next" charset="0"/>
                <a:ea typeface="Avenir Next" charset="0"/>
                <a:cs typeface="Avenir Next" charset="0"/>
              </a:rPr>
              <a:t>Благодарим за внимание!</a:t>
            </a:r>
          </a:p>
          <a:p>
            <a:pPr algn="r"/>
            <a:endParaRPr lang="ru-RU" sz="1800" b="1" dirty="0" smtClean="0">
              <a:latin typeface="Avenir Next" charset="0"/>
              <a:ea typeface="Avenir Next" charset="0"/>
              <a:cs typeface="Avenir Next" charset="0"/>
            </a:endParaRPr>
          </a:p>
          <a:p>
            <a:pPr algn="r"/>
            <a:r>
              <a:rPr lang="ru-RU" sz="1800" dirty="0" smtClean="0">
                <a:latin typeface="Avenir Next" charset="0"/>
                <a:ea typeface="Avenir Next" charset="0"/>
                <a:cs typeface="Avenir Next" charset="0"/>
              </a:rPr>
              <a:t>Рекламная служба ВЗГЛЯД</a:t>
            </a:r>
            <a:endParaRPr lang="ru-RU" sz="18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23544" y="4055343"/>
            <a:ext cx="37270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s-IS" sz="1600" b="1" dirty="0">
                <a:solidFill>
                  <a:srgbClr val="757C7F"/>
                </a:solidFill>
                <a:latin typeface="Avenir Next" charset="0"/>
                <a:ea typeface="Avenir Next" charset="0"/>
                <a:cs typeface="Avenir Next" charset="0"/>
              </a:rPr>
              <a:t>reklama@vz.ru </a:t>
            </a:r>
            <a:endParaRPr lang="is-IS" sz="1600" b="1" dirty="0">
              <a:latin typeface="Avenir Next" charset="0"/>
              <a:ea typeface="Avenir Next" charset="0"/>
              <a:cs typeface="Avenir Next" charset="0"/>
            </a:endParaRPr>
          </a:p>
          <a:p>
            <a:pPr algn="r"/>
            <a:r>
              <a:rPr lang="is-IS" sz="1600" dirty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7 (495) 761 63 </a:t>
            </a:r>
            <a:r>
              <a:rPr lang="is-IS" sz="16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44</a:t>
            </a:r>
            <a:endParaRPr lang="ru-RU" sz="1600" dirty="0" smtClean="0">
              <a:solidFill>
                <a:srgbClr val="0F111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algn="r"/>
            <a:r>
              <a:rPr lang="ru-RU" sz="16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Москва, Потаповский пер., 5с2</a:t>
            </a:r>
            <a:endParaRPr lang="is-IS" sz="16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73" y="982550"/>
            <a:ext cx="1670034" cy="215677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35623" y="726461"/>
            <a:ext cx="5086443" cy="45284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ru-RU" sz="1400" b="1" dirty="0">
                <a:latin typeface="Avenir Next" charset="0"/>
                <a:ea typeface="Avenir Next" charset="0"/>
                <a:cs typeface="Avenir Next" charset="0"/>
              </a:rPr>
              <a:t>ВЗГЛЯД</a:t>
            </a:r>
            <a:r>
              <a:rPr lang="ru-RU" sz="1400" dirty="0"/>
              <a:t> – общественно-политическое интернет-издание, ориентированное на оперативную подачу новостей и качественной аналитики деловому сообществу.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r>
              <a:rPr lang="ru-RU" sz="1400" b="1" dirty="0">
                <a:latin typeface="Avenir Next" charset="0"/>
                <a:ea typeface="Avenir Next" charset="0"/>
                <a:cs typeface="Avenir Next" charset="0"/>
              </a:rPr>
              <a:t>Среди постоянных читателей </a:t>
            </a:r>
            <a:r>
              <a:rPr lang="ru-RU" sz="1400" dirty="0"/>
              <a:t>– политики, руководители федеральных и региональных органов власти, управленцы и владельцы частного бизнеса и крупных госкорпораций: </a:t>
            </a:r>
          </a:p>
          <a:p>
            <a:pPr marL="0" indent="0">
              <a:buNone/>
            </a:pPr>
            <a:r>
              <a:rPr lang="ru-RU" sz="1400" dirty="0"/>
              <a:t>те, кто обладает политической и экономической властью, а также следит за развитием событий в этой области. </a:t>
            </a: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ru-RU" sz="1400" b="1" dirty="0" smtClean="0">
                <a:latin typeface="Avenir Next" charset="0"/>
                <a:ea typeface="Avenir Next" charset="0"/>
                <a:cs typeface="Avenir Next" charset="0"/>
              </a:rPr>
              <a:t>Основные </a:t>
            </a:r>
            <a:r>
              <a:rPr lang="ru-RU" sz="1400" b="1" dirty="0">
                <a:latin typeface="Avenir Next" charset="0"/>
                <a:ea typeface="Avenir Next" charset="0"/>
                <a:cs typeface="Avenir Next" charset="0"/>
              </a:rPr>
              <a:t>темы: </a:t>
            </a:r>
            <a:r>
              <a:rPr lang="ru-RU" sz="1400" dirty="0"/>
              <a:t>внешняя и внутренняя политика России, общественно значимые проблемы в стране и в мире, экономическая политика, финансы и бизнес. </a:t>
            </a:r>
            <a:endParaRPr lang="en-US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r>
              <a:rPr lang="ru-RU" sz="1400" b="1" dirty="0">
                <a:latin typeface="Avenir Next" charset="0"/>
                <a:ea typeface="Avenir Next" charset="0"/>
                <a:cs typeface="Avenir Next" charset="0"/>
              </a:rPr>
              <a:t>Жанры: </a:t>
            </a:r>
            <a:r>
              <a:rPr lang="ru-RU" sz="1400" dirty="0"/>
              <a:t>новости, аналитические тексты, интервью, колонки, дискуссии. </a:t>
            </a:r>
            <a:endParaRPr lang="en-US" sz="1400" dirty="0"/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982473" y="5395734"/>
            <a:ext cx="5139159" cy="5583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100" b="1" dirty="0" smtClean="0">
                <a:latin typeface="Avenir Next" charset="0"/>
                <a:ea typeface="Avenir Next" charset="0"/>
                <a:cs typeface="Avenir Next" charset="0"/>
              </a:rPr>
              <a:t>*</a:t>
            </a:r>
            <a:r>
              <a:rPr lang="ru-RU" sz="1100" b="1" dirty="0" smtClean="0">
                <a:latin typeface="Avenir Next" charset="0"/>
                <a:ea typeface="Avenir Next" charset="0"/>
                <a:cs typeface="Avenir Next" charset="0"/>
              </a:rPr>
              <a:t>А </a:t>
            </a:r>
            <a:r>
              <a:rPr lang="ru-RU" sz="1100" b="1" dirty="0">
                <a:latin typeface="Avenir Next" charset="0"/>
                <a:ea typeface="Avenir Next" charset="0"/>
                <a:cs typeface="Avenir Next" charset="0"/>
              </a:rPr>
              <a:t>также тематические рубрики (создаются под повестку дня)</a:t>
            </a:r>
            <a:r>
              <a:rPr lang="ru-RU" sz="1100" dirty="0">
                <a:latin typeface="Avenir Next" charset="0"/>
                <a:ea typeface="Avenir Next" charset="0"/>
                <a:cs typeface="Avenir Next" charset="0"/>
              </a:rPr>
              <a:t>: </a:t>
            </a:r>
            <a:r>
              <a:rPr lang="ru-RU" sz="1100" dirty="0" smtClean="0">
                <a:latin typeface="Avenir Next" charset="0"/>
                <a:ea typeface="Avenir Next" charset="0"/>
                <a:cs typeface="Avenir Next" charset="0"/>
              </a:rPr>
              <a:t> </a:t>
            </a:r>
          </a:p>
          <a:p>
            <a:pPr marL="0" indent="0">
              <a:buNone/>
            </a:pPr>
            <a:r>
              <a:rPr lang="ru-RU" sz="1100" dirty="0" smtClean="0">
                <a:latin typeface="Avenir Next" charset="0"/>
                <a:ea typeface="Avenir Next" charset="0"/>
                <a:cs typeface="Avenir Next" charset="0"/>
              </a:rPr>
              <a:t>Украинскии</a:t>
            </a:r>
            <a:r>
              <a:rPr lang="ru-RU" sz="1100" dirty="0">
                <a:latin typeface="Avenir Next" charset="0"/>
                <a:ea typeface="Avenir Next" charset="0"/>
                <a:cs typeface="Avenir Next" charset="0"/>
              </a:rPr>
              <a:t>̆ кризис, </a:t>
            </a:r>
            <a:r>
              <a:rPr lang="ru-RU" sz="1100" dirty="0" smtClean="0">
                <a:latin typeface="Avenir Next" charset="0"/>
                <a:ea typeface="Avenir Next" charset="0"/>
                <a:cs typeface="Avenir Next" charset="0"/>
              </a:rPr>
              <a:t>Россия и США, Ситуация в Сирии, Президент </a:t>
            </a:r>
            <a:r>
              <a:rPr lang="ru-RU" sz="1100" dirty="0">
                <a:latin typeface="Avenir Next" charset="0"/>
                <a:ea typeface="Avenir Next" charset="0"/>
                <a:cs typeface="Avenir Next" charset="0"/>
              </a:rPr>
              <a:t>Путин, </a:t>
            </a:r>
            <a:endParaRPr lang="en-US" sz="1100" dirty="0" smtClean="0">
              <a:latin typeface="Avenir Next" charset="0"/>
              <a:ea typeface="Avenir Next" charset="0"/>
              <a:cs typeface="Avenir Next" charset="0"/>
            </a:endParaRPr>
          </a:p>
          <a:p>
            <a:pPr marL="0" indent="0">
              <a:buNone/>
            </a:pPr>
            <a:r>
              <a:rPr lang="ru-RU" sz="1100" dirty="0" smtClean="0">
                <a:latin typeface="Avenir Next" charset="0"/>
                <a:ea typeface="Avenir Next" charset="0"/>
                <a:cs typeface="Avenir Next" charset="0"/>
              </a:rPr>
              <a:t>Армия и вооружение, Дональд Трамп, Евросоюз </a:t>
            </a:r>
            <a:r>
              <a:rPr lang="ru-RU" sz="1100" dirty="0">
                <a:latin typeface="Avenir Next" charset="0"/>
                <a:ea typeface="Avenir Next" charset="0"/>
                <a:cs typeface="Avenir Next" charset="0"/>
              </a:rPr>
              <a:t>и др. </a:t>
            </a:r>
            <a:endParaRPr lang="ru-RU" sz="11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111647"/>
            <a:ext cx="5856640" cy="30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35623" y="5289207"/>
            <a:ext cx="197522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www.vz.ru</a:t>
            </a:r>
          </a:p>
          <a:p>
            <a:r>
              <a:rPr lang="ru-RU" sz="1200" dirty="0">
                <a:latin typeface="Avenir Next" charset="0"/>
                <a:ea typeface="Avenir Next" charset="0"/>
                <a:cs typeface="Avenir Next" charset="0"/>
              </a:rPr>
              <a:t>Выходит с мая 2005 года</a:t>
            </a:r>
          </a:p>
          <a:p>
            <a:r>
              <a:rPr lang="en-US" sz="1400" b="1" dirty="0" smtClean="0"/>
              <a:t> </a:t>
            </a:r>
            <a:endParaRPr lang="ru-RU" sz="1400" b="1" dirty="0"/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Об издании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52" y="2050221"/>
            <a:ext cx="4779264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2" y="1160522"/>
            <a:ext cx="7784178" cy="361290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06" y="4067616"/>
            <a:ext cx="2986269" cy="5969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8025" y="6191933"/>
            <a:ext cx="45288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Источники: TNS </a:t>
            </a:r>
            <a:r>
              <a:rPr lang="ru-RU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Web</a:t>
            </a:r>
            <a:r>
              <a:rPr lang="en-US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-</a:t>
            </a:r>
            <a:r>
              <a:rPr lang="ru-RU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Index</a:t>
            </a:r>
            <a:r>
              <a:rPr lang="ru-RU" sz="1100" dirty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, Россия </a:t>
            </a:r>
            <a:r>
              <a:rPr lang="ru-RU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(201</a:t>
            </a:r>
            <a:r>
              <a:rPr lang="en-US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6</a:t>
            </a:r>
            <a:r>
              <a:rPr lang="ru-RU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), </a:t>
            </a:r>
            <a:r>
              <a:rPr lang="ru-RU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Яндекс.Метрика</a:t>
            </a:r>
            <a:r>
              <a:rPr lang="ru-RU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 2017</a:t>
            </a:r>
            <a:endParaRPr lang="ru-RU" sz="11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40" y="1160521"/>
            <a:ext cx="2104698" cy="351243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224339" y="4089596"/>
            <a:ext cx="2993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Ядро: мужчины 35-54 , с достатком выше среднего, руководители и специалисты</a:t>
            </a:r>
            <a:endParaRPr lang="ru-RU" sz="12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40" y="2017169"/>
            <a:ext cx="3016836" cy="5969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247488" y="2000927"/>
            <a:ext cx="3146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Половина заходов на сайт – </a:t>
            </a:r>
            <a:endParaRPr lang="en-US" sz="1200" dirty="0" smtClean="0">
              <a:solidFill>
                <a:srgbClr val="0F111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ru-RU" sz="12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по закладкам</a:t>
            </a:r>
            <a:endParaRPr lang="ru-RU" sz="12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29" y="4458268"/>
            <a:ext cx="2097526" cy="94711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458441" y="4107010"/>
            <a:ext cx="2993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5,5 страниц в день на уникального посетителя</a:t>
            </a:r>
            <a:endParaRPr lang="ru-RU" sz="12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07765" y="2000926"/>
            <a:ext cx="29936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5</a:t>
            </a:r>
            <a:r>
              <a:rPr lang="ru-RU" sz="12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,2 уникальных посетителя в месяц</a:t>
            </a:r>
            <a:endParaRPr lang="ru-RU" sz="12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Особенность площадки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609600" y="1137728"/>
            <a:ext cx="7492678" cy="3422697"/>
            <a:chOff x="925975" y="1155057"/>
            <a:chExt cx="10058400" cy="4822777"/>
          </a:xfrm>
        </p:grpSpPr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5" y="1155057"/>
              <a:ext cx="10058400" cy="4822777"/>
            </a:xfrm>
            <a:prstGeom prst="rect">
              <a:avLst/>
            </a:prstGeom>
          </p:spPr>
        </p:pic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22" y="1916575"/>
              <a:ext cx="1423686" cy="1192675"/>
            </a:xfrm>
            <a:prstGeom prst="rect">
              <a:avLst/>
            </a:prstGeom>
          </p:spPr>
        </p:pic>
        <p:pic>
          <p:nvPicPr>
            <p:cNvPr id="8" name="Изображение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916574"/>
              <a:ext cx="1508572" cy="1192675"/>
            </a:xfrm>
            <a:prstGeom prst="rect">
              <a:avLst/>
            </a:prstGeom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6206" y="1916574"/>
              <a:ext cx="1423686" cy="1192675"/>
            </a:xfrm>
            <a:prstGeom prst="rect">
              <a:avLst/>
            </a:prstGeom>
          </p:spPr>
        </p:pic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620412" y="2060294"/>
              <a:ext cx="1516000" cy="10489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30922" rtl="0" eaLnBrk="1" latinLnBrk="0" hangingPunct="1">
                <a:spcBef>
                  <a:spcPct val="0"/>
                </a:spcBef>
                <a:buNone/>
                <a:defRPr sz="414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smtClean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0,4</a:t>
              </a:r>
              <a:endParaRPr lang="ru-RU" sz="4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5968967" y="2060293"/>
              <a:ext cx="1516000" cy="10489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30922" rtl="0" eaLnBrk="1" latinLnBrk="0" hangingPunct="1">
                <a:spcBef>
                  <a:spcPct val="0"/>
                </a:spcBef>
                <a:buNone/>
                <a:defRPr sz="414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 smtClean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1,6</a:t>
              </a:r>
              <a:endParaRPr lang="ru-RU" sz="4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8543228" y="2060293"/>
              <a:ext cx="1516000" cy="10489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30922" rtl="0" eaLnBrk="1" latinLnBrk="0" hangingPunct="1">
                <a:spcBef>
                  <a:spcPct val="0"/>
                </a:spcBef>
                <a:buNone/>
                <a:defRPr sz="414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</a:t>
              </a:r>
              <a:r>
                <a:rPr lang="en-US" sz="4000" dirty="0" smtClean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,2</a:t>
              </a:r>
              <a:endParaRPr lang="ru-RU" sz="4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023" y="4156516"/>
              <a:ext cx="1423686" cy="1192675"/>
            </a:xfrm>
            <a:prstGeom prst="rect">
              <a:avLst/>
            </a:prstGeom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286" y="4061988"/>
              <a:ext cx="1423686" cy="1192675"/>
            </a:xfrm>
            <a:prstGeom prst="rect">
              <a:avLst/>
            </a:prstGeom>
          </p:spPr>
        </p:pic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640" y="4044866"/>
              <a:ext cx="6398588" cy="1192676"/>
            </a:xfrm>
            <a:prstGeom prst="rect">
              <a:avLst/>
            </a:prstGeom>
          </p:spPr>
        </p:pic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3614342" y="4300236"/>
              <a:ext cx="1516000" cy="10489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30922" rtl="0" eaLnBrk="1" latinLnBrk="0" hangingPunct="1">
                <a:spcBef>
                  <a:spcPct val="0"/>
                </a:spcBef>
                <a:buNone/>
                <a:defRPr sz="414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 smtClean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1,8</a:t>
              </a:r>
              <a:endParaRPr lang="ru-RU" sz="4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" name="Заголовок 1"/>
            <p:cNvSpPr txBox="1">
              <a:spLocks/>
            </p:cNvSpPr>
            <p:nvPr/>
          </p:nvSpPr>
          <p:spPr>
            <a:xfrm>
              <a:off x="5787342" y="4295636"/>
              <a:ext cx="1921258" cy="10489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30922" rtl="0" eaLnBrk="1" latinLnBrk="0" hangingPunct="1">
                <a:spcBef>
                  <a:spcPct val="0"/>
                </a:spcBef>
                <a:buNone/>
                <a:defRPr sz="414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smtClean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12,5</a:t>
              </a:r>
              <a:endParaRPr lang="ru-RU" sz="4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" name="Заголовок 1"/>
            <p:cNvSpPr txBox="1">
              <a:spLocks/>
            </p:cNvSpPr>
            <p:nvPr/>
          </p:nvSpPr>
          <p:spPr>
            <a:xfrm>
              <a:off x="8542948" y="4295636"/>
              <a:ext cx="1516000" cy="10489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30922" rtl="0" eaLnBrk="1" latinLnBrk="0" hangingPunct="1">
                <a:spcBef>
                  <a:spcPct val="0"/>
                </a:spcBef>
                <a:buNone/>
                <a:defRPr sz="414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 smtClean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52</a:t>
              </a:r>
              <a:endParaRPr lang="ru-RU" sz="4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Посещаемость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8025" y="6191933"/>
            <a:ext cx="39885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Источники: </a:t>
            </a:r>
            <a:r>
              <a:rPr lang="ru-RU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Яндекс.Метрика</a:t>
            </a:r>
            <a:r>
              <a:rPr lang="ru-RU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 2017, </a:t>
            </a:r>
            <a:r>
              <a:rPr lang="en-US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Google </a:t>
            </a:r>
            <a:r>
              <a:rPr lang="en-US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Analitycs</a:t>
            </a:r>
            <a:r>
              <a:rPr lang="en-US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 2017</a:t>
            </a:r>
            <a:endParaRPr lang="ru-RU" sz="11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76045"/>
            <a:ext cx="7907215" cy="4248309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География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8025" y="6191933"/>
            <a:ext cx="39885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Источники: </a:t>
            </a:r>
            <a:r>
              <a:rPr lang="ru-RU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Яндекс.Метрика</a:t>
            </a:r>
            <a:r>
              <a:rPr lang="ru-RU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 2017, </a:t>
            </a:r>
            <a:r>
              <a:rPr lang="en-US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Google </a:t>
            </a:r>
            <a:r>
              <a:rPr lang="en-US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Analitycs</a:t>
            </a:r>
            <a:r>
              <a:rPr lang="en-US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 2017</a:t>
            </a:r>
            <a:endParaRPr lang="ru-RU" sz="11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73536"/>
            <a:ext cx="10058400" cy="43380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66" y="2303360"/>
            <a:ext cx="963912" cy="49771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6" y="5143602"/>
            <a:ext cx="856526" cy="44226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96777" y="2155059"/>
            <a:ext cx="920046" cy="646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30922" rtl="0" eaLnBrk="1" latinLnBrk="0" hangingPunct="1">
              <a:spcBef>
                <a:spcPct val="0"/>
              </a:spcBef>
              <a:buNone/>
              <a:defRPr sz="41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 smtClean="0">
                <a:latin typeface="Calibri" charset="0"/>
                <a:ea typeface="Calibri" charset="0"/>
                <a:cs typeface="Calibri" charset="0"/>
              </a:rPr>
              <a:t>72</a:t>
            </a:r>
            <a:r>
              <a:rPr lang="en-US" sz="2500" dirty="0" smtClean="0">
                <a:latin typeface="Calibri" charset="0"/>
                <a:ea typeface="Calibri" charset="0"/>
                <a:cs typeface="Calibri" charset="0"/>
              </a:rPr>
              <a:t>%</a:t>
            </a:r>
            <a:endParaRPr lang="ru-RU" sz="25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043071" y="4966630"/>
            <a:ext cx="920046" cy="646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30922" rtl="0" eaLnBrk="1" latinLnBrk="0" hangingPunct="1">
              <a:spcBef>
                <a:spcPct val="0"/>
              </a:spcBef>
              <a:buNone/>
              <a:defRPr sz="41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500" dirty="0" smtClean="0">
                <a:latin typeface="Calibri" charset="0"/>
                <a:ea typeface="Calibri" charset="0"/>
                <a:cs typeface="Calibri" charset="0"/>
              </a:rPr>
              <a:t>8%</a:t>
            </a:r>
            <a:endParaRPr lang="ru-RU" sz="25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Возраст и пол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8025" y="6191933"/>
            <a:ext cx="39885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Источники: </a:t>
            </a:r>
            <a:r>
              <a:rPr lang="ru-RU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Яндекс.Метрика</a:t>
            </a:r>
            <a:r>
              <a:rPr lang="ru-RU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 2017, </a:t>
            </a:r>
            <a:r>
              <a:rPr lang="en-US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Google </a:t>
            </a:r>
            <a:r>
              <a:rPr lang="en-US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Analitycs</a:t>
            </a:r>
            <a:r>
              <a:rPr lang="en-US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 2017</a:t>
            </a:r>
            <a:endParaRPr lang="ru-RU" sz="11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0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98025" y="1182125"/>
            <a:ext cx="10058400" cy="4401123"/>
            <a:chOff x="1066800" y="1263147"/>
            <a:chExt cx="10058400" cy="4401123"/>
          </a:xfrm>
        </p:grpSpPr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263147"/>
              <a:ext cx="10058400" cy="4401123"/>
            </a:xfrm>
            <a:prstGeom prst="rect">
              <a:avLst/>
            </a:prstGeom>
          </p:spPr>
        </p:pic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906" y="2720049"/>
              <a:ext cx="963912" cy="1747779"/>
            </a:xfrm>
            <a:prstGeom prst="rect">
              <a:avLst/>
            </a:prstGeom>
          </p:spPr>
        </p:pic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9549003" y="2766692"/>
              <a:ext cx="920046" cy="5205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30922" rtl="0" eaLnBrk="1" latinLnBrk="0" hangingPunct="1">
                <a:spcBef>
                  <a:spcPct val="0"/>
                </a:spcBef>
                <a:buNone/>
                <a:defRPr sz="414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smtClean="0">
                  <a:latin typeface="Avenir Next" charset="0"/>
                  <a:ea typeface="Avenir Next" charset="0"/>
                  <a:cs typeface="Avenir Next" charset="0"/>
                </a:rPr>
                <a:t>48%</a:t>
              </a:r>
              <a:endParaRPr lang="en-US" sz="1600" dirty="0"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9566617" y="3333852"/>
              <a:ext cx="920046" cy="5205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 defTabSz="430922">
                <a:spcBef>
                  <a:spcPct val="0"/>
                </a:spcBef>
                <a:buNone/>
                <a:defRPr sz="2000">
                  <a:latin typeface="Avenir Next" charset="0"/>
                  <a:ea typeface="Avenir Next" charset="0"/>
                  <a:cs typeface="Avenir Next" charset="0"/>
                </a:defRPr>
              </a:lvl1pPr>
            </a:lstStyle>
            <a:p>
              <a:r>
                <a:rPr lang="en-US" sz="1600" dirty="0" smtClean="0"/>
                <a:t>12%</a:t>
              </a:r>
              <a:endParaRPr lang="en-US" sz="1600" dirty="0"/>
            </a:p>
          </p:txBody>
        </p:sp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9601340" y="3927211"/>
              <a:ext cx="920046" cy="5205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30922" rtl="0" eaLnBrk="1" latinLnBrk="0" hangingPunct="1">
                <a:spcBef>
                  <a:spcPct val="0"/>
                </a:spcBef>
                <a:buNone/>
                <a:defRPr sz="414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latin typeface="Avenir Next" charset="0"/>
                  <a:ea typeface="Avenir Next" charset="0"/>
                  <a:cs typeface="Avenir Next" charset="0"/>
                </a:rPr>
                <a:t>40</a:t>
              </a: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%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8764446" y="4517177"/>
              <a:ext cx="73552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 err="1"/>
                <a:t>m</a:t>
              </a:r>
              <a:r>
                <a:rPr lang="en-US" sz="1300" b="1" dirty="0" err="1" smtClean="0"/>
                <a:t>.vz.ru</a:t>
              </a:r>
              <a:r>
                <a:rPr lang="en-US" sz="1300" b="1" dirty="0" smtClean="0"/>
                <a:t> </a:t>
              </a:r>
              <a:endParaRPr lang="ru-RU" sz="1300" b="1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8289502" y="3432355"/>
              <a:ext cx="6689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 </a:t>
              </a:r>
              <a:r>
                <a:rPr lang="en-US" sz="1400" b="1" dirty="0" smtClean="0"/>
                <a:t>  </a:t>
              </a:r>
              <a:r>
                <a:rPr lang="en-US" sz="1400" b="1" dirty="0" err="1" smtClean="0"/>
                <a:t>vz.ru</a:t>
              </a:r>
              <a:endParaRPr lang="ru-RU" sz="1400" b="1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588263" y="3077346"/>
              <a:ext cx="6689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 </a:t>
              </a:r>
              <a:r>
                <a:rPr lang="en-US" sz="1400" b="1" dirty="0" smtClean="0"/>
                <a:t>  </a:t>
              </a:r>
              <a:r>
                <a:rPr lang="en-US" sz="1400" b="1" dirty="0" err="1" smtClean="0"/>
                <a:t>vz.ru</a:t>
              </a:r>
              <a:endParaRPr lang="ru-RU" sz="1400" b="1" dirty="0"/>
            </a:p>
          </p:txBody>
        </p:sp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Трафик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8025" y="6191933"/>
            <a:ext cx="39885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Источники: </a:t>
            </a:r>
            <a:r>
              <a:rPr lang="ru-RU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Яндекс.Метрика</a:t>
            </a:r>
            <a:r>
              <a:rPr lang="ru-RU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 2017, </a:t>
            </a:r>
            <a:r>
              <a:rPr lang="en-US" sz="1100" dirty="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Google </a:t>
            </a:r>
            <a:r>
              <a:rPr lang="en-US" sz="1100" dirty="0" err="1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Analitycs</a:t>
            </a:r>
            <a:r>
              <a:rPr lang="en-US" sz="1100" smtClean="0">
                <a:solidFill>
                  <a:srgbClr val="0F1111"/>
                </a:solidFill>
                <a:latin typeface="Avenir Next" charset="0"/>
                <a:ea typeface="Avenir Next" charset="0"/>
                <a:cs typeface="Avenir Next" charset="0"/>
              </a:rPr>
              <a:t> 2017</a:t>
            </a:r>
            <a:endParaRPr lang="ru-RU" sz="1100" dirty="0">
              <a:effectLst/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88" y="1655178"/>
            <a:ext cx="1203766" cy="497713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37" y="3784922"/>
            <a:ext cx="1148139" cy="474713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5034988" y="1574499"/>
            <a:ext cx="920046" cy="520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30922" rtl="0" eaLnBrk="1" latinLnBrk="0" hangingPunct="1">
              <a:spcBef>
                <a:spcPct val="0"/>
              </a:spcBef>
              <a:buNone/>
              <a:defRPr sz="41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</a:rPr>
              <a:t>48%</a:t>
            </a:r>
            <a:endParaRPr lang="en-US" sz="16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275283" y="3880912"/>
            <a:ext cx="920046" cy="520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30922" rtl="0" eaLnBrk="1" latinLnBrk="0" hangingPunct="1">
              <a:spcBef>
                <a:spcPct val="0"/>
              </a:spcBef>
              <a:buNone/>
              <a:defRPr sz="41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</a:rPr>
              <a:t>13%</a:t>
            </a:r>
            <a:endParaRPr lang="en-US" sz="16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37" y="2459640"/>
            <a:ext cx="1148139" cy="474713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68" y="4462461"/>
            <a:ext cx="1148139" cy="474713"/>
          </a:xfrm>
          <a:prstGeom prst="rect">
            <a:avLst/>
          </a:prstGeom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1263708" y="2367589"/>
            <a:ext cx="920046" cy="520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30922" rtl="0" eaLnBrk="1" latinLnBrk="0" hangingPunct="1">
              <a:spcBef>
                <a:spcPct val="0"/>
              </a:spcBef>
              <a:buNone/>
              <a:defRPr sz="41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</a:rPr>
              <a:t>21%</a:t>
            </a:r>
            <a:endParaRPr lang="en-US" sz="16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4772661" y="4515716"/>
            <a:ext cx="920046" cy="520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30922" rtl="0" eaLnBrk="1" latinLnBrk="0" hangingPunct="1">
              <a:spcBef>
                <a:spcPct val="0"/>
              </a:spcBef>
              <a:buNone/>
              <a:defRPr sz="41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Avenir Next" charset="0"/>
                <a:ea typeface="Avenir Next" charset="0"/>
                <a:cs typeface="Avenir Next" charset="0"/>
              </a:rPr>
              <a:t>18%</a:t>
            </a:r>
            <a:endParaRPr lang="en-US" sz="16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5" y="0"/>
            <a:ext cx="10359343" cy="6109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5726" y="2760050"/>
            <a:ext cx="4531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err="1" smtClean="0">
                <a:latin typeface="Avenir Next" charset="0"/>
                <a:ea typeface="Avenir Next" charset="0"/>
                <a:cs typeface="Avenir Next" charset="0"/>
              </a:rPr>
              <a:t>Медийные</a:t>
            </a:r>
            <a:r>
              <a:rPr lang="ru-RU" sz="4000" dirty="0" smtClean="0">
                <a:latin typeface="Avenir Next" charset="0"/>
                <a:ea typeface="Avenir Next" charset="0"/>
                <a:cs typeface="Avenir Next" charset="0"/>
              </a:rPr>
              <a:t> форматы</a:t>
            </a:r>
          </a:p>
          <a:p>
            <a:pPr algn="r"/>
            <a:endParaRPr lang="ru-RU" sz="4000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616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venir Next" charset="0"/>
                <a:ea typeface="Avenir Next" charset="0"/>
                <a:cs typeface="Avenir Next" charset="0"/>
              </a:rPr>
              <a:t>Сквозное размещение</a:t>
            </a:r>
            <a:endParaRPr lang="ru-RU" sz="26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1143000"/>
            <a:ext cx="5522976" cy="45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353</Words>
  <Application>Microsoft Macintosh PowerPoint</Application>
  <PresentationFormat>Широкоэкранный</PresentationFormat>
  <Paragraphs>75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Avenir Next</vt:lpstr>
      <vt:lpstr>Calibri</vt:lpstr>
      <vt:lpstr>Arial</vt:lpstr>
      <vt:lpstr>Office Theme</vt:lpstr>
      <vt:lpstr>Презентация PowerPoint</vt:lpstr>
      <vt:lpstr>Об издании</vt:lpstr>
      <vt:lpstr>Особенность площадки</vt:lpstr>
      <vt:lpstr>Посещаемость</vt:lpstr>
      <vt:lpstr>География</vt:lpstr>
      <vt:lpstr>Возраст и пол</vt:lpstr>
      <vt:lpstr>Трафик</vt:lpstr>
      <vt:lpstr>Презентация PowerPoint</vt:lpstr>
      <vt:lpstr>Сквозное размещение</vt:lpstr>
      <vt:lpstr>Сквозное размещение</vt:lpstr>
      <vt:lpstr>Главная страница</vt:lpstr>
      <vt:lpstr>В статьях</vt:lpstr>
      <vt:lpstr>Брендирование</vt:lpstr>
      <vt:lpstr>Баннеры для мобильной версии | m.vz.ru</vt:lpstr>
      <vt:lpstr>Презентация PowerPoint</vt:lpstr>
      <vt:lpstr>Текстовые рекламные материалы</vt:lpstr>
      <vt:lpstr>Презентация PowerPoint</vt:lpstr>
    </vt:vector>
  </TitlesOfParts>
  <Company>Aura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Топлайн (728x1000)x90</dc:title>
  <dc:creator>Valeria Pozdnyakova</dc:creator>
  <cp:lastModifiedBy>пользователь Microsoft Office</cp:lastModifiedBy>
  <cp:revision>113</cp:revision>
  <cp:lastPrinted>2016-01-19T07:48:13Z</cp:lastPrinted>
  <dcterms:created xsi:type="dcterms:W3CDTF">2016-01-19T06:25:36Z</dcterms:created>
  <dcterms:modified xsi:type="dcterms:W3CDTF">2017-12-06T07:15:57Z</dcterms:modified>
</cp:coreProperties>
</file>